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4" r:id="rId5"/>
  </p:sldMasterIdLst>
  <p:notesMasterIdLst>
    <p:notesMasterId r:id="rId24"/>
  </p:notesMasterIdLst>
  <p:handoutMasterIdLst>
    <p:handoutMasterId r:id="rId25"/>
  </p:handoutMasterIdLst>
  <p:sldIdLst>
    <p:sldId id="282" r:id="rId6"/>
    <p:sldId id="298" r:id="rId7"/>
    <p:sldId id="283" r:id="rId8"/>
    <p:sldId id="292" r:id="rId9"/>
    <p:sldId id="284" r:id="rId10"/>
    <p:sldId id="299" r:id="rId11"/>
    <p:sldId id="300" r:id="rId12"/>
    <p:sldId id="301" r:id="rId13"/>
    <p:sldId id="302" r:id="rId14"/>
    <p:sldId id="303" r:id="rId15"/>
    <p:sldId id="310" r:id="rId16"/>
    <p:sldId id="304" r:id="rId17"/>
    <p:sldId id="305" r:id="rId18"/>
    <p:sldId id="306" r:id="rId19"/>
    <p:sldId id="307" r:id="rId20"/>
    <p:sldId id="308" r:id="rId21"/>
    <p:sldId id="309"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4631" autoAdjust="0"/>
  </p:normalViewPr>
  <p:slideViewPr>
    <p:cSldViewPr snapToGrid="0">
      <p:cViewPr varScale="1">
        <p:scale>
          <a:sx n="114" d="100"/>
          <a:sy n="114" d="100"/>
        </p:scale>
        <p:origin x="392" y="168"/>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12/2/21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12/2/21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zh-CN" altLang="en-US" noProof="0"/>
              <a:t>单击此处编辑母版标题样式</a:t>
            </a:r>
            <a:endParaRPr lang="en-US" noProof="0"/>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zh-CN" altLang="en-US" noProof="0"/>
              <a:t>单击此处编辑母版标题样式</a:t>
            </a:r>
            <a:endParaRPr lang="en-US" noProof="0"/>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栏">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0"/>
              <a:t>单击图标添加图片</a:t>
            </a:r>
            <a:endParaRPr lang="en-US" noProof="0" dirty="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zh-CN" altLang="en-US" noProof="0"/>
              <a:t>单击此处编辑母版标题样式</a:t>
            </a:r>
            <a:endParaRPr lang="en-US" noProof="0"/>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zh-CN" altLang="en-US" noProof="0"/>
              <a:t>单击此处编辑母版文本样式</a:t>
            </a:r>
          </a:p>
        </p:txBody>
      </p:sp>
    </p:spTree>
    <p:extLst>
      <p:ext uri="{BB962C8B-B14F-4D97-AF65-F5344CB8AC3E}">
        <p14:creationId xmlns:p14="http://schemas.microsoft.com/office/powerpoint/2010/main" val="324092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xfrm>
            <a:off x="11677425" y="6322399"/>
            <a:ext cx="370575" cy="365125"/>
          </a:xfrm>
          <a:prstGeom prst="rect">
            <a:avLst/>
          </a:prstGeom>
          <a:solidFill>
            <a:schemeClr val="bg1"/>
          </a:solidFill>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90486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模板来源</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1692707"/>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20052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zh-CN" altLang="en-US" noProof="0"/>
              <a:t>单击此处编辑母版文本样式</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73" r:id="rId19"/>
    <p:sldLayoutId id="2147483655"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821644"/>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eciphering the skills we need for the new world of work">
            <a:extLst>
              <a:ext uri="{FF2B5EF4-FFF2-40B4-BE49-F238E27FC236}">
                <a16:creationId xmlns:a16="http://schemas.microsoft.com/office/drawing/2014/main" id="{59EEA8F7-8934-0B49-912C-2A0AD1895E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2" r="21481"/>
          <a:stretch/>
        </p:blipFill>
        <p:spPr bwMode="auto">
          <a:xfrm>
            <a:off x="359999" y="166440"/>
            <a:ext cx="10961512" cy="65251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Job Creation</a:t>
            </a:r>
            <a:br>
              <a:rPr lang="en-US" altLang="zh-CN" dirty="0"/>
            </a:br>
            <a:r>
              <a:rPr lang="en-US" altLang="zh-CN" dirty="0"/>
              <a:t>in the U.S.</a:t>
            </a:r>
            <a:r>
              <a:rPr lang="zh-CN" altLang="zh-CN" dirty="0"/>
              <a:t> </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a:lstStyle/>
          <a:p>
            <a:r>
              <a:rPr lang="en-US" dirty="0" err="1"/>
              <a:t>Yiwen</a:t>
            </a:r>
            <a:r>
              <a:rPr lang="en-US" dirty="0"/>
              <a:t> Xu</a:t>
            </a:r>
          </a:p>
          <a:p>
            <a:r>
              <a:rPr lang="en-US" dirty="0"/>
              <a:t>                            </a:t>
            </a:r>
            <a:r>
              <a:rPr lang="en-US" dirty="0" err="1"/>
              <a:t>Qinwen</a:t>
            </a:r>
            <a:r>
              <a:rPr lang="en-US" dirty="0"/>
              <a:t> Yang</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6A071097-8866-9447-9EF3-66461176AF42}"/>
              </a:ext>
            </a:extLst>
          </p:cNvPr>
          <p:cNvPicPr>
            <a:picLocks noChangeAspect="1"/>
          </p:cNvPicPr>
          <p:nvPr/>
        </p:nvPicPr>
        <p:blipFill>
          <a:blip r:embed="rId2"/>
          <a:stretch>
            <a:fillRect/>
          </a:stretch>
        </p:blipFill>
        <p:spPr>
          <a:xfrm>
            <a:off x="161195" y="1512712"/>
            <a:ext cx="4851072" cy="3838422"/>
          </a:xfrm>
          <a:prstGeom prst="rect">
            <a:avLst/>
          </a:prstGeom>
        </p:spPr>
      </p:pic>
      <p:pic>
        <p:nvPicPr>
          <p:cNvPr id="4" name="图片 3">
            <a:extLst>
              <a:ext uri="{FF2B5EF4-FFF2-40B4-BE49-F238E27FC236}">
                <a16:creationId xmlns:a16="http://schemas.microsoft.com/office/drawing/2014/main" id="{300525E1-5CB8-CC4D-9934-5C5A2EE93FD6}"/>
              </a:ext>
            </a:extLst>
          </p:cNvPr>
          <p:cNvPicPr>
            <a:picLocks noChangeAspect="1"/>
          </p:cNvPicPr>
          <p:nvPr/>
        </p:nvPicPr>
        <p:blipFill>
          <a:blip r:embed="rId3"/>
          <a:stretch>
            <a:fillRect/>
          </a:stretch>
        </p:blipFill>
        <p:spPr>
          <a:xfrm>
            <a:off x="4871816" y="1512712"/>
            <a:ext cx="7158989" cy="4679244"/>
          </a:xfrm>
          <a:prstGeom prst="rect">
            <a:avLst/>
          </a:prstGeom>
        </p:spPr>
      </p:pic>
    </p:spTree>
    <p:extLst>
      <p:ext uri="{BB962C8B-B14F-4D97-AF65-F5344CB8AC3E}">
        <p14:creationId xmlns:p14="http://schemas.microsoft.com/office/powerpoint/2010/main" val="272607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6A071097-8866-9447-9EF3-66461176AF42}"/>
              </a:ext>
            </a:extLst>
          </p:cNvPr>
          <p:cNvPicPr>
            <a:picLocks noChangeAspect="1"/>
          </p:cNvPicPr>
          <p:nvPr/>
        </p:nvPicPr>
        <p:blipFill>
          <a:blip r:embed="rId2">
            <a:alphaModFix amt="50000"/>
          </a:blip>
          <a:stretch>
            <a:fillRect/>
          </a:stretch>
        </p:blipFill>
        <p:spPr>
          <a:xfrm>
            <a:off x="161195" y="1512712"/>
            <a:ext cx="4851072" cy="3838422"/>
          </a:xfrm>
          <a:prstGeom prst="rect">
            <a:avLst/>
          </a:prstGeom>
        </p:spPr>
      </p:pic>
      <p:pic>
        <p:nvPicPr>
          <p:cNvPr id="4" name="图片 3">
            <a:extLst>
              <a:ext uri="{FF2B5EF4-FFF2-40B4-BE49-F238E27FC236}">
                <a16:creationId xmlns:a16="http://schemas.microsoft.com/office/drawing/2014/main" id="{300525E1-5CB8-CC4D-9934-5C5A2EE93FD6}"/>
              </a:ext>
            </a:extLst>
          </p:cNvPr>
          <p:cNvPicPr>
            <a:picLocks noChangeAspect="1"/>
          </p:cNvPicPr>
          <p:nvPr/>
        </p:nvPicPr>
        <p:blipFill>
          <a:blip r:embed="rId3">
            <a:alphaModFix amt="50000"/>
          </a:blip>
          <a:stretch>
            <a:fillRect/>
          </a:stretch>
        </p:blipFill>
        <p:spPr>
          <a:xfrm>
            <a:off x="4871816" y="1512712"/>
            <a:ext cx="7158989" cy="4679244"/>
          </a:xfrm>
          <a:prstGeom prst="rect">
            <a:avLst/>
          </a:prstGeom>
        </p:spPr>
      </p:pic>
      <p:sp>
        <p:nvSpPr>
          <p:cNvPr id="5" name="Content Placeholder 12">
            <a:extLst>
              <a:ext uri="{FF2B5EF4-FFF2-40B4-BE49-F238E27FC236}">
                <a16:creationId xmlns:a16="http://schemas.microsoft.com/office/drawing/2014/main" id="{06E1F675-8674-754B-9F18-7669B93FE78C}"/>
              </a:ext>
            </a:extLst>
          </p:cNvPr>
          <p:cNvSpPr txBox="1">
            <a:spLocks/>
          </p:cNvSpPr>
          <p:nvPr/>
        </p:nvSpPr>
        <p:spPr>
          <a:xfrm>
            <a:off x="161195" y="2048659"/>
            <a:ext cx="11772000" cy="2982265"/>
          </a:xfrm>
          <a:prstGeom prst="rect">
            <a:avLst/>
          </a:prstGeom>
          <a:solidFill>
            <a:schemeClr val="bg1"/>
          </a:solidFill>
          <a:effectLst>
            <a:softEdge rad="127000"/>
          </a:effectLst>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800" b="1" dirty="0"/>
          </a:p>
          <a:p>
            <a:pPr marL="0" indent="0" algn="ctr">
              <a:buNone/>
            </a:pPr>
            <a:r>
              <a:rPr lang="en-US" sz="2800" b="1" dirty="0"/>
              <a:t>Why different?</a:t>
            </a:r>
          </a:p>
          <a:p>
            <a:endParaRPr lang="en-US" sz="2000" dirty="0"/>
          </a:p>
          <a:p>
            <a:pPr algn="ctr"/>
            <a:r>
              <a:rPr lang="en-US" sz="2000" dirty="0"/>
              <a:t>Mistake of the paper</a:t>
            </a:r>
          </a:p>
          <a:p>
            <a:pPr marL="0" indent="0" algn="ctr">
              <a:buFont typeface="Arial" panose="020B0604020202020204" pitchFamily="34" charset="0"/>
              <a:buNone/>
            </a:pPr>
            <a:r>
              <a:rPr lang="en-US" sz="2000" dirty="0"/>
              <a:t>     </a:t>
            </a:r>
          </a:p>
          <a:p>
            <a:pPr algn="ctr"/>
            <a:r>
              <a:rPr lang="en-US" altLang="zh-CN" sz="2000" dirty="0"/>
              <a:t>Data adjustment of the platform (Job Openings and Labor Turnover Survey)</a:t>
            </a:r>
          </a:p>
          <a:p>
            <a:pPr algn="ctr"/>
            <a:endParaRPr lang="en-US" altLang="zh-CN" sz="2000" dirty="0"/>
          </a:p>
        </p:txBody>
      </p:sp>
    </p:spTree>
    <p:extLst>
      <p:ext uri="{BB962C8B-B14F-4D97-AF65-F5344CB8AC3E}">
        <p14:creationId xmlns:p14="http://schemas.microsoft.com/office/powerpoint/2010/main" val="66159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a:extLst>
              <a:ext uri="{FF2B5EF4-FFF2-40B4-BE49-F238E27FC236}">
                <a16:creationId xmlns:a16="http://schemas.microsoft.com/office/drawing/2014/main" id="{9B98988A-937E-5942-8686-38B09921B8A4}"/>
              </a:ext>
            </a:extLst>
          </p:cNvPr>
          <p:cNvPicPr>
            <a:picLocks noChangeAspect="1"/>
          </p:cNvPicPr>
          <p:nvPr/>
        </p:nvPicPr>
        <p:blipFill>
          <a:blip r:embed="rId2"/>
          <a:stretch>
            <a:fillRect/>
          </a:stretch>
        </p:blipFill>
        <p:spPr>
          <a:xfrm>
            <a:off x="1066800" y="165100"/>
            <a:ext cx="10058400" cy="598381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Data Analysis Expansion</a:t>
            </a:r>
            <a:endParaRPr lang="en-US" dirty="0"/>
          </a:p>
        </p:txBody>
      </p:sp>
      <p:sp>
        <p:nvSpPr>
          <p:cNvPr id="8" name="副标题 7">
            <a:extLst>
              <a:ext uri="{FF2B5EF4-FFF2-40B4-BE49-F238E27FC236}">
                <a16:creationId xmlns:a16="http://schemas.microsoft.com/office/drawing/2014/main" id="{01FB4BCF-E46F-1644-AF92-3F69C7BD9340}"/>
              </a:ext>
            </a:extLst>
          </p:cNvPr>
          <p:cNvSpPr>
            <a:spLocks noGrp="1"/>
          </p:cNvSpPr>
          <p:nvPr>
            <p:ph type="subTitle" idx="1"/>
          </p:nvPr>
        </p:nvSpPr>
        <p:spPr/>
        <p:txBody>
          <a:bodyPr/>
          <a:lstStyle/>
          <a:p>
            <a:r>
              <a:rPr lang="en-US" altLang="zh-CN" dirty="0"/>
              <a:t>Type Three</a:t>
            </a:r>
            <a:endParaRPr lang="zh-CN" altLang="en-US" dirty="0"/>
          </a:p>
        </p:txBody>
      </p:sp>
    </p:spTree>
    <p:extLst>
      <p:ext uri="{BB962C8B-B14F-4D97-AF65-F5344CB8AC3E}">
        <p14:creationId xmlns:p14="http://schemas.microsoft.com/office/powerpoint/2010/main" val="141531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11890" y="158044"/>
            <a:ext cx="6537265" cy="3044399"/>
          </a:xfrm>
        </p:spPr>
        <p:txBody>
          <a:bodyPr/>
          <a:lstStyle/>
          <a:p>
            <a:r>
              <a:rPr lang="en-US" altLang="zh-CN" dirty="0"/>
              <a:t>Hypotheses</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14400" y="1906800"/>
            <a:ext cx="10898667" cy="3715067"/>
          </a:xfrm>
        </p:spPr>
        <p:txBody>
          <a:bodyPr/>
          <a:lstStyle/>
          <a:p>
            <a:r>
              <a:rPr lang="en-US" altLang="zh-CN" sz="2000" b="1" dirty="0"/>
              <a:t>Hypothesis 1:</a:t>
            </a:r>
            <a:r>
              <a:rPr lang="en-US" altLang="zh-CN" sz="2000" dirty="0"/>
              <a:t> the number of Covid-19 cases in the United States is negatively correlated with job gains in the beginning.</a:t>
            </a:r>
          </a:p>
          <a:p>
            <a:pPr lvl="1"/>
            <a:r>
              <a:rPr lang="en-US" altLang="zh-CN" sz="1800" b="1" dirty="0"/>
              <a:t>Datasets:</a:t>
            </a:r>
            <a:r>
              <a:rPr lang="en-US" altLang="zh-CN" sz="1800" dirty="0"/>
              <a:t> Job Creation(sum) &amp; COVID-19 Daily Cases in the U.S. </a:t>
            </a:r>
          </a:p>
          <a:p>
            <a:endParaRPr lang="en-US" altLang="zh-CN" sz="2000" dirty="0">
              <a:solidFill>
                <a:prstClr val="black">
                  <a:lumMod val="75000"/>
                  <a:lumOff val="25000"/>
                </a:prstClr>
              </a:solidFill>
            </a:endParaRPr>
          </a:p>
          <a:p>
            <a:r>
              <a:rPr lang="en-US" altLang="zh-CN" sz="2000" b="1" dirty="0"/>
              <a:t>Hypothesis 2: </a:t>
            </a:r>
            <a:r>
              <a:rPr lang="en-US" altLang="zh-CN" sz="2000" dirty="0">
                <a:solidFill>
                  <a:prstClr val="black">
                    <a:lumMod val="75000"/>
                    <a:lumOff val="25000"/>
                  </a:prstClr>
                </a:solidFill>
              </a:rPr>
              <a:t>small firms have worse resilience capabilities during the epidemic.</a:t>
            </a:r>
          </a:p>
          <a:p>
            <a:pPr lvl="1"/>
            <a:r>
              <a:rPr lang="en-US" altLang="zh-CN" sz="1800" b="1" dirty="0"/>
              <a:t>Datasets:</a:t>
            </a:r>
            <a:r>
              <a:rPr lang="en-US" altLang="zh-CN" sz="1800" dirty="0"/>
              <a:t> Job Creation &amp; COVID-19 Daily Cases in the U.S. </a:t>
            </a:r>
            <a:endParaRPr lang="en-US" altLang="zh-CN" sz="1800" dirty="0">
              <a:solidFill>
                <a:prstClr val="black">
                  <a:lumMod val="75000"/>
                  <a:lumOff val="25000"/>
                </a:prstClr>
              </a:solidFill>
            </a:endParaRPr>
          </a:p>
          <a:p>
            <a:endParaRPr lang="en-US" altLang="zh-CN" sz="2000" dirty="0">
              <a:solidFill>
                <a:prstClr val="black">
                  <a:lumMod val="75000"/>
                  <a:lumOff val="25000"/>
                </a:prstClr>
              </a:solidFill>
            </a:endParaRPr>
          </a:p>
          <a:p>
            <a:r>
              <a:rPr lang="en-US" altLang="zh-CN" sz="2000" b="1" dirty="0"/>
              <a:t>Hypothesis 3: </a:t>
            </a:r>
            <a:r>
              <a:rPr lang="en-US" altLang="zh-CN" sz="2000" dirty="0">
                <a:solidFill>
                  <a:prstClr val="black">
                    <a:lumMod val="75000"/>
                    <a:lumOff val="25000"/>
                  </a:prstClr>
                </a:solidFill>
              </a:rPr>
              <a:t>the increase in the coverage of the Covid-19 vaccination does not bring more job opportunities.</a:t>
            </a:r>
          </a:p>
          <a:p>
            <a:pPr lvl="1"/>
            <a:r>
              <a:rPr lang="en-US" altLang="zh-CN" sz="1800" b="1" dirty="0"/>
              <a:t>Datasets:</a:t>
            </a:r>
            <a:r>
              <a:rPr lang="en-US" altLang="zh-CN" sz="1800" dirty="0"/>
              <a:t> Job Creation &amp; COVID-19 Daily Vaccinations in the U.S. </a:t>
            </a:r>
            <a:endParaRPr lang="en-US" altLang="zh-CN" sz="1800" dirty="0">
              <a:solidFill>
                <a:prstClr val="black">
                  <a:lumMod val="75000"/>
                  <a:lumOff val="25000"/>
                </a:prstClr>
              </a:solidFill>
            </a:endParaRPr>
          </a:p>
        </p:txBody>
      </p:sp>
    </p:spTree>
    <p:extLst>
      <p:ext uri="{BB962C8B-B14F-4D97-AF65-F5344CB8AC3E}">
        <p14:creationId xmlns:p14="http://schemas.microsoft.com/office/powerpoint/2010/main" val="931879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1</a:t>
            </a:r>
          </a:p>
        </p:txBody>
      </p:sp>
      <p:pic>
        <p:nvPicPr>
          <p:cNvPr id="6" name="图片 5">
            <a:extLst>
              <a:ext uri="{FF2B5EF4-FFF2-40B4-BE49-F238E27FC236}">
                <a16:creationId xmlns:a16="http://schemas.microsoft.com/office/drawing/2014/main" id="{403C3C45-957D-1E4C-914B-D858892F46CF}"/>
              </a:ext>
            </a:extLst>
          </p:cNvPr>
          <p:cNvPicPr>
            <a:picLocks noChangeAspect="1"/>
          </p:cNvPicPr>
          <p:nvPr/>
        </p:nvPicPr>
        <p:blipFill>
          <a:blip r:embed="rId2"/>
          <a:stretch>
            <a:fillRect/>
          </a:stretch>
        </p:blipFill>
        <p:spPr>
          <a:xfrm>
            <a:off x="1682244" y="864000"/>
            <a:ext cx="8827512" cy="5804247"/>
          </a:xfrm>
          <a:prstGeom prst="rect">
            <a:avLst/>
          </a:prstGeom>
        </p:spPr>
      </p:pic>
      <p:pic>
        <p:nvPicPr>
          <p:cNvPr id="5" name="图片 4">
            <a:extLst>
              <a:ext uri="{FF2B5EF4-FFF2-40B4-BE49-F238E27FC236}">
                <a16:creationId xmlns:a16="http://schemas.microsoft.com/office/drawing/2014/main" id="{6F9328C3-EB7F-1845-A765-55CA97A4175B}"/>
              </a:ext>
            </a:extLst>
          </p:cNvPr>
          <p:cNvPicPr>
            <a:picLocks noChangeAspect="1"/>
          </p:cNvPicPr>
          <p:nvPr/>
        </p:nvPicPr>
        <p:blipFill>
          <a:blip r:embed="rId3"/>
          <a:stretch>
            <a:fillRect/>
          </a:stretch>
        </p:blipFill>
        <p:spPr>
          <a:xfrm>
            <a:off x="1682244" y="925679"/>
            <a:ext cx="8827512" cy="5748392"/>
          </a:xfrm>
          <a:prstGeom prst="rect">
            <a:avLst/>
          </a:prstGeom>
        </p:spPr>
      </p:pic>
    </p:spTree>
    <p:extLst>
      <p:ext uri="{BB962C8B-B14F-4D97-AF65-F5344CB8AC3E}">
        <p14:creationId xmlns:p14="http://schemas.microsoft.com/office/powerpoint/2010/main" val="368713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2</a:t>
            </a:r>
          </a:p>
        </p:txBody>
      </p:sp>
      <p:pic>
        <p:nvPicPr>
          <p:cNvPr id="3" name="图片 2">
            <a:extLst>
              <a:ext uri="{FF2B5EF4-FFF2-40B4-BE49-F238E27FC236}">
                <a16:creationId xmlns:a16="http://schemas.microsoft.com/office/drawing/2014/main" id="{F2535FD4-FE56-604D-A4C7-76938DB34027}"/>
              </a:ext>
            </a:extLst>
          </p:cNvPr>
          <p:cNvPicPr>
            <a:picLocks noChangeAspect="1"/>
          </p:cNvPicPr>
          <p:nvPr/>
        </p:nvPicPr>
        <p:blipFill>
          <a:blip r:embed="rId2"/>
          <a:stretch>
            <a:fillRect/>
          </a:stretch>
        </p:blipFill>
        <p:spPr>
          <a:xfrm>
            <a:off x="1685204" y="864000"/>
            <a:ext cx="8821592" cy="5852888"/>
          </a:xfrm>
          <a:prstGeom prst="rect">
            <a:avLst/>
          </a:prstGeom>
        </p:spPr>
      </p:pic>
      <p:pic>
        <p:nvPicPr>
          <p:cNvPr id="4" name="图片 3">
            <a:extLst>
              <a:ext uri="{FF2B5EF4-FFF2-40B4-BE49-F238E27FC236}">
                <a16:creationId xmlns:a16="http://schemas.microsoft.com/office/drawing/2014/main" id="{F192E0F4-2A33-1941-8305-D85BA92F75E0}"/>
              </a:ext>
            </a:extLst>
          </p:cNvPr>
          <p:cNvPicPr>
            <a:picLocks noChangeAspect="1"/>
          </p:cNvPicPr>
          <p:nvPr/>
        </p:nvPicPr>
        <p:blipFill>
          <a:blip r:embed="rId3"/>
          <a:stretch>
            <a:fillRect/>
          </a:stretch>
        </p:blipFill>
        <p:spPr>
          <a:xfrm>
            <a:off x="1685204" y="864001"/>
            <a:ext cx="8953966" cy="5852888"/>
          </a:xfrm>
          <a:prstGeom prst="rect">
            <a:avLst/>
          </a:prstGeom>
        </p:spPr>
      </p:pic>
    </p:spTree>
    <p:extLst>
      <p:ext uri="{BB962C8B-B14F-4D97-AF65-F5344CB8AC3E}">
        <p14:creationId xmlns:p14="http://schemas.microsoft.com/office/powerpoint/2010/main" val="37598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3</a:t>
            </a:r>
          </a:p>
        </p:txBody>
      </p:sp>
      <p:pic>
        <p:nvPicPr>
          <p:cNvPr id="5" name="图片 4">
            <a:extLst>
              <a:ext uri="{FF2B5EF4-FFF2-40B4-BE49-F238E27FC236}">
                <a16:creationId xmlns:a16="http://schemas.microsoft.com/office/drawing/2014/main" id="{2D474DD0-BF21-F04E-B9F6-D2A8D9DA87B7}"/>
              </a:ext>
            </a:extLst>
          </p:cNvPr>
          <p:cNvPicPr>
            <a:picLocks noChangeAspect="1"/>
          </p:cNvPicPr>
          <p:nvPr/>
        </p:nvPicPr>
        <p:blipFill>
          <a:blip r:embed="rId2"/>
          <a:stretch>
            <a:fillRect/>
          </a:stretch>
        </p:blipFill>
        <p:spPr>
          <a:xfrm>
            <a:off x="1680417" y="864000"/>
            <a:ext cx="8831165" cy="5751257"/>
          </a:xfrm>
          <a:prstGeom prst="rect">
            <a:avLst/>
          </a:prstGeom>
        </p:spPr>
      </p:pic>
      <p:pic>
        <p:nvPicPr>
          <p:cNvPr id="6" name="图片 5">
            <a:extLst>
              <a:ext uri="{FF2B5EF4-FFF2-40B4-BE49-F238E27FC236}">
                <a16:creationId xmlns:a16="http://schemas.microsoft.com/office/drawing/2014/main" id="{0577895F-BD7B-2A4C-8237-D0ED8626C8E5}"/>
              </a:ext>
            </a:extLst>
          </p:cNvPr>
          <p:cNvPicPr>
            <a:picLocks noChangeAspect="1"/>
          </p:cNvPicPr>
          <p:nvPr/>
        </p:nvPicPr>
        <p:blipFill>
          <a:blip r:embed="rId3"/>
          <a:stretch>
            <a:fillRect/>
          </a:stretch>
        </p:blipFill>
        <p:spPr>
          <a:xfrm>
            <a:off x="1680417" y="896933"/>
            <a:ext cx="8831165" cy="5685389"/>
          </a:xfrm>
          <a:prstGeom prst="rect">
            <a:avLst/>
          </a:prstGeom>
        </p:spPr>
      </p:pic>
    </p:spTree>
    <p:extLst>
      <p:ext uri="{BB962C8B-B14F-4D97-AF65-F5344CB8AC3E}">
        <p14:creationId xmlns:p14="http://schemas.microsoft.com/office/powerpoint/2010/main" val="39851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11890" y="158044"/>
            <a:ext cx="6537265" cy="3044399"/>
          </a:xfrm>
        </p:spPr>
        <p:txBody>
          <a:bodyPr/>
          <a:lstStyle/>
          <a:p>
            <a:r>
              <a:rPr lang="en-US" altLang="zh-CN" dirty="0"/>
              <a:t>Conclusions</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024844" y="1680243"/>
            <a:ext cx="10142311" cy="3715067"/>
          </a:xfrm>
        </p:spPr>
        <p:txBody>
          <a:bodyPr/>
          <a:lstStyle/>
          <a:p>
            <a:r>
              <a:rPr lang="en-US" altLang="zh-CN" sz="2000" b="1" dirty="0"/>
              <a:t>Conclusion 1:</a:t>
            </a:r>
            <a:r>
              <a:rPr lang="en-US" altLang="zh-CN" sz="2000" dirty="0"/>
              <a:t> total job gains in the United States is negatively correlated with Covid-19 cases in the beginning (March 2020 to June 2020), then begins to rebound.</a:t>
            </a:r>
          </a:p>
          <a:p>
            <a:endParaRPr lang="en-US" altLang="zh-CN" sz="2000" dirty="0">
              <a:solidFill>
                <a:prstClr val="black">
                  <a:lumMod val="75000"/>
                  <a:lumOff val="25000"/>
                </a:prstClr>
              </a:solidFill>
            </a:endParaRPr>
          </a:p>
          <a:p>
            <a:r>
              <a:rPr lang="en-US" altLang="zh-CN" sz="2000" b="1" dirty="0"/>
              <a:t>Conclusion 2: </a:t>
            </a:r>
            <a:r>
              <a:rPr lang="en-US" altLang="zh-CN" sz="2000" dirty="0">
                <a:solidFill>
                  <a:prstClr val="black">
                    <a:lumMod val="75000"/>
                    <a:lumOff val="25000"/>
                  </a:prstClr>
                </a:solidFill>
              </a:rPr>
              <a:t>small firms have worse resilience capabilities during the epidemic compared with medium and large ones.</a:t>
            </a:r>
          </a:p>
          <a:p>
            <a:endParaRPr lang="en-US" altLang="zh-CN" sz="2000" dirty="0">
              <a:solidFill>
                <a:prstClr val="black">
                  <a:lumMod val="75000"/>
                  <a:lumOff val="25000"/>
                </a:prstClr>
              </a:solidFill>
            </a:endParaRPr>
          </a:p>
          <a:p>
            <a:r>
              <a:rPr lang="en-US" altLang="zh-CN" sz="2000" b="1" dirty="0"/>
              <a:t>Conclusion 3: </a:t>
            </a:r>
            <a:r>
              <a:rPr lang="en-US" altLang="zh-CN" sz="2000" dirty="0">
                <a:solidFill>
                  <a:prstClr val="black">
                    <a:lumMod val="75000"/>
                    <a:lumOff val="25000"/>
                  </a:prstClr>
                </a:solidFill>
              </a:rPr>
              <a:t>it is hard to identify the relationship between the Covid-19 vaccination and job opportunities because of the low</a:t>
            </a:r>
            <a:r>
              <a:rPr lang="zh-CN" altLang="en-US" sz="2000" dirty="0">
                <a:solidFill>
                  <a:prstClr val="black">
                    <a:lumMod val="75000"/>
                    <a:lumOff val="25000"/>
                  </a:prstClr>
                </a:solidFill>
              </a:rPr>
              <a:t> </a:t>
            </a:r>
            <a:r>
              <a:rPr lang="en-US" altLang="zh-CN" sz="2000" dirty="0">
                <a:solidFill>
                  <a:prstClr val="black">
                    <a:lumMod val="75000"/>
                    <a:lumOff val="25000"/>
                  </a:prstClr>
                </a:solidFill>
              </a:rPr>
              <a:t>time coincidence of the two datasets.</a:t>
            </a:r>
          </a:p>
        </p:txBody>
      </p:sp>
    </p:spTree>
    <p:extLst>
      <p:ext uri="{BB962C8B-B14F-4D97-AF65-F5344CB8AC3E}">
        <p14:creationId xmlns:p14="http://schemas.microsoft.com/office/powerpoint/2010/main" val="285103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descr="Deciphering the skills we need for the new world of work">
            <a:extLst>
              <a:ext uri="{FF2B5EF4-FFF2-40B4-BE49-F238E27FC236}">
                <a16:creationId xmlns:a16="http://schemas.microsoft.com/office/drawing/2014/main" id="{AA4462B3-7778-8641-809A-AAD44A0C8C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2" r="21481"/>
          <a:stretch/>
        </p:blipFill>
        <p:spPr bwMode="auto">
          <a:xfrm>
            <a:off x="615244" y="166440"/>
            <a:ext cx="10961512" cy="652511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0C7833EF-F2FC-4C18-9E89-7491D88CF26F}"/>
              </a:ext>
            </a:extLst>
          </p:cNvPr>
          <p:cNvSpPr>
            <a:spLocks noGrp="1"/>
          </p:cNvSpPr>
          <p:nvPr>
            <p:ph type="ctrTitle"/>
          </p:nvPr>
        </p:nvSpPr>
        <p:spPr/>
        <p:txBody>
          <a:bodyPr/>
          <a:lstStyle/>
          <a:p>
            <a:r>
              <a:rPr lang="en-US" dirty="0"/>
              <a:t>Thank You</a:t>
            </a:r>
          </a:p>
        </p:txBody>
      </p:sp>
      <p:sp>
        <p:nvSpPr>
          <p:cNvPr id="14" name="Subtitle 13">
            <a:extLst>
              <a:ext uri="{FF2B5EF4-FFF2-40B4-BE49-F238E27FC236}">
                <a16:creationId xmlns:a16="http://schemas.microsoft.com/office/drawing/2014/main" id="{C9AEF562-1B88-4933-832C-6BD075D10AC6}"/>
              </a:ext>
            </a:extLst>
          </p:cNvPr>
          <p:cNvSpPr>
            <a:spLocks noGrp="1"/>
          </p:cNvSpPr>
          <p:nvPr>
            <p:ph type="subTitle" idx="1"/>
          </p:nvPr>
        </p:nvSpPr>
        <p:spPr>
          <a:xfrm>
            <a:off x="7415413" y="5076573"/>
            <a:ext cx="4416587" cy="917828"/>
          </a:xfrm>
        </p:spPr>
        <p:txBody>
          <a:bodyPr/>
          <a:lstStyle/>
          <a:p>
            <a:r>
              <a:rPr lang="en-US" dirty="0" err="1"/>
              <a:t>Yiwen</a:t>
            </a:r>
            <a:r>
              <a:rPr lang="en-US" dirty="0"/>
              <a:t> Xu</a:t>
            </a:r>
          </a:p>
          <a:p>
            <a:r>
              <a:rPr lang="en-US" dirty="0"/>
              <a:t>                            </a:t>
            </a:r>
            <a:r>
              <a:rPr lang="en-US" dirty="0" err="1"/>
              <a:t>Qinwen</a:t>
            </a:r>
            <a:r>
              <a:rPr lang="en-US" dirty="0"/>
              <a:t> Yang</a:t>
            </a: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ctrTitle"/>
          </p:nvPr>
        </p:nvSpPr>
        <p:spPr>
          <a:xfrm>
            <a:off x="141112" y="159454"/>
            <a:ext cx="4840085" cy="1626013"/>
          </a:xfrm>
        </p:spPr>
        <p:txBody>
          <a:bodyPr/>
          <a:lstStyle/>
          <a:p>
            <a:r>
              <a:rPr lang="en-US" dirty="0"/>
              <a:t>Background</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723466" y="1798578"/>
            <a:ext cx="5362223" cy="3920520"/>
          </a:xfrm>
        </p:spPr>
        <p:txBody>
          <a:bodyPr/>
          <a:lstStyle/>
          <a:p>
            <a:r>
              <a:rPr lang="en-US" sz="2000" dirty="0"/>
              <a:t>Economic recession will affect every aspect of life. For job seekers and employees, the direct impact of the recession is the reduction of job positions, or even worse, layoffs from the company. </a:t>
            </a:r>
          </a:p>
          <a:p>
            <a:endParaRPr lang="en-US" sz="2000" dirty="0"/>
          </a:p>
          <a:p>
            <a:r>
              <a:rPr lang="en-US" sz="2000" dirty="0"/>
              <a:t>Two economic recessions:</a:t>
            </a:r>
          </a:p>
          <a:p>
            <a:pPr marL="0" indent="0">
              <a:buNone/>
            </a:pPr>
            <a:r>
              <a:rPr lang="en-US" sz="2000" dirty="0"/>
              <a:t>     2001 Q1 to 2001 Q3</a:t>
            </a:r>
          </a:p>
          <a:p>
            <a:pPr marL="0" indent="0">
              <a:buNone/>
            </a:pPr>
            <a:r>
              <a:rPr lang="en-US" sz="2000" dirty="0"/>
              <a:t>     2008 Q1 to 2009 Q2</a:t>
            </a:r>
          </a:p>
          <a:p>
            <a:pPr marL="0" indent="0">
              <a:buNone/>
            </a:pPr>
            <a:r>
              <a:rPr lang="en-US" sz="2000" dirty="0"/>
              <a:t>     </a:t>
            </a:r>
          </a:p>
          <a:p>
            <a:r>
              <a:rPr lang="en-US" altLang="zh-CN" sz="2000" dirty="0"/>
              <a:t>The third recession being compared</a:t>
            </a:r>
            <a:endParaRPr lang="en-US" sz="2000" dirty="0"/>
          </a:p>
          <a:p>
            <a:pPr marL="0" indent="0">
              <a:buNone/>
            </a:pPr>
            <a:r>
              <a:rPr lang="en-US" altLang="zh-CN" sz="2000" dirty="0"/>
              <a:t>     2020 Q2 to 2020 Q3</a:t>
            </a:r>
          </a:p>
        </p:txBody>
      </p:sp>
    </p:spTree>
    <p:extLst>
      <p:ext uri="{BB962C8B-B14F-4D97-AF65-F5344CB8AC3E}">
        <p14:creationId xmlns:p14="http://schemas.microsoft.com/office/powerpoint/2010/main" val="258115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57045" y="169332"/>
            <a:ext cx="6537265" cy="3044399"/>
          </a:xfrm>
        </p:spPr>
        <p:txBody>
          <a:bodyPr/>
          <a:lstStyle/>
          <a:p>
            <a:r>
              <a:rPr lang="en-US" altLang="zh-CN" dirty="0"/>
              <a:t>Paper Introduction</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644978" y="1388533"/>
            <a:ext cx="11163200" cy="4346223"/>
          </a:xfrm>
        </p:spPr>
        <p:txBody>
          <a:bodyPr/>
          <a:lstStyle/>
          <a:p>
            <a:r>
              <a:rPr lang="en-US" altLang="zh-CN" sz="2000" b="1" i="1" dirty="0"/>
              <a:t>Job Creation by Small and Large Firms over the Business Cycle </a:t>
            </a:r>
            <a:r>
              <a:rPr lang="en-US" altLang="zh-CN" sz="2000" dirty="0"/>
              <a:t>(by Murat </a:t>
            </a:r>
            <a:r>
              <a:rPr lang="en-US" altLang="zh-CN" sz="2000" dirty="0" err="1"/>
              <a:t>Tasci</a:t>
            </a:r>
            <a:r>
              <a:rPr lang="en-US" altLang="zh-CN" sz="2000" dirty="0"/>
              <a:t> &amp; Emily </a:t>
            </a:r>
            <a:r>
              <a:rPr lang="en-US" altLang="zh-CN" sz="2000" dirty="0" err="1"/>
              <a:t>Burgen</a:t>
            </a:r>
            <a:r>
              <a:rPr lang="en-US" altLang="zh-CN" sz="2000" dirty="0"/>
              <a:t>) </a:t>
            </a:r>
          </a:p>
          <a:p>
            <a:pPr marL="0" indent="0">
              <a:buNone/>
            </a:pPr>
            <a:endParaRPr lang="en-US" altLang="zh-CN" sz="2000" dirty="0"/>
          </a:p>
          <a:p>
            <a:r>
              <a:rPr lang="en-US" altLang="zh-CN" sz="2000" b="1" dirty="0"/>
              <a:t>Publication time: </a:t>
            </a:r>
            <a:r>
              <a:rPr lang="en-US" altLang="zh-CN" sz="2000" dirty="0"/>
              <a:t>February 6, 2012</a:t>
            </a:r>
          </a:p>
          <a:p>
            <a:endParaRPr lang="en-US" altLang="zh-CN" sz="2000" dirty="0"/>
          </a:p>
          <a:p>
            <a:r>
              <a:rPr lang="en-US" sz="2000" b="1" dirty="0"/>
              <a:t>Data source: </a:t>
            </a:r>
            <a:r>
              <a:rPr lang="en-US" sz="2000" dirty="0"/>
              <a:t>Bureau of Labor Statistics</a:t>
            </a:r>
          </a:p>
          <a:p>
            <a:pPr marL="0" indent="0">
              <a:buNone/>
            </a:pPr>
            <a:r>
              <a:rPr lang="en-US" sz="2000" dirty="0"/>
              <a:t>	            Job Openings and Labor Turnover Survey</a:t>
            </a:r>
          </a:p>
          <a:p>
            <a:pPr marL="0" indent="0">
              <a:buNone/>
            </a:pPr>
            <a:endParaRPr lang="en-US" sz="2000" dirty="0"/>
          </a:p>
          <a:p>
            <a:r>
              <a:rPr lang="en-US" altLang="zh-CN" sz="2000" b="1" dirty="0"/>
              <a:t>Bar chart: </a:t>
            </a:r>
            <a:r>
              <a:rPr lang="en-US" altLang="zh-CN" sz="2000" dirty="0">
                <a:solidFill>
                  <a:prstClr val="black">
                    <a:lumMod val="75000"/>
                    <a:lumOff val="25000"/>
                  </a:prstClr>
                </a:solidFill>
              </a:rPr>
              <a:t>payroll employment quarterly change </a:t>
            </a:r>
          </a:p>
          <a:p>
            <a:r>
              <a:rPr lang="en-US" altLang="zh-CN" sz="2000" b="1" dirty="0"/>
              <a:t>Line charts: </a:t>
            </a:r>
            <a:r>
              <a:rPr lang="en-US" altLang="zh-CN" sz="2000" dirty="0">
                <a:solidFill>
                  <a:prstClr val="black">
                    <a:lumMod val="75000"/>
                    <a:lumOff val="25000"/>
                  </a:prstClr>
                </a:solidFill>
              </a:rPr>
              <a:t>net job creation, gross job gains, gross job losses, contribution to job gains relative to job losses </a:t>
            </a:r>
          </a:p>
          <a:p>
            <a:pPr marL="1076325" lvl="4" indent="0">
              <a:buNone/>
            </a:pPr>
            <a:r>
              <a:rPr lang="en-US" altLang="zh-CN" sz="2000" dirty="0">
                <a:solidFill>
                  <a:prstClr val="black">
                    <a:lumMod val="75000"/>
                    <a:lumOff val="25000"/>
                  </a:prstClr>
                </a:solidFill>
              </a:rPr>
              <a:t>       contributions to job openings </a:t>
            </a: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a:extLst>
              <a:ext uri="{FF2B5EF4-FFF2-40B4-BE49-F238E27FC236}">
                <a16:creationId xmlns:a16="http://schemas.microsoft.com/office/drawing/2014/main" id="{9B98988A-937E-5942-8686-38B09921B8A4}"/>
              </a:ext>
            </a:extLst>
          </p:cNvPr>
          <p:cNvPicPr>
            <a:picLocks noChangeAspect="1"/>
          </p:cNvPicPr>
          <p:nvPr/>
        </p:nvPicPr>
        <p:blipFill>
          <a:blip r:embed="rId2"/>
          <a:stretch>
            <a:fillRect/>
          </a:stretch>
        </p:blipFill>
        <p:spPr>
          <a:xfrm>
            <a:off x="1066800" y="165100"/>
            <a:ext cx="10058400" cy="598381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Paper Identification</a:t>
            </a:r>
            <a:endParaRPr lang="en-US" dirty="0"/>
          </a:p>
        </p:txBody>
      </p:sp>
      <p:sp>
        <p:nvSpPr>
          <p:cNvPr id="8" name="副标题 7">
            <a:extLst>
              <a:ext uri="{FF2B5EF4-FFF2-40B4-BE49-F238E27FC236}">
                <a16:creationId xmlns:a16="http://schemas.microsoft.com/office/drawing/2014/main" id="{01FB4BCF-E46F-1644-AF92-3F69C7BD9340}"/>
              </a:ext>
            </a:extLst>
          </p:cNvPr>
          <p:cNvSpPr>
            <a:spLocks noGrp="1"/>
          </p:cNvSpPr>
          <p:nvPr>
            <p:ph type="subTitle" idx="1"/>
          </p:nvPr>
        </p:nvSpPr>
        <p:spPr/>
        <p:txBody>
          <a:bodyPr/>
          <a:lstStyle/>
          <a:p>
            <a:r>
              <a:rPr lang="en-US" altLang="zh-CN" dirty="0"/>
              <a:t>Type One</a:t>
            </a:r>
            <a:endParaRPr lang="zh-CN" altLang="en-US" dirty="0"/>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19" name="图片 18">
            <a:extLst>
              <a:ext uri="{FF2B5EF4-FFF2-40B4-BE49-F238E27FC236}">
                <a16:creationId xmlns:a16="http://schemas.microsoft.com/office/drawing/2014/main" id="{D0F729F6-F437-054B-B857-8ED8736AC970}"/>
              </a:ext>
            </a:extLst>
          </p:cNvPr>
          <p:cNvPicPr>
            <a:picLocks noChangeAspect="1"/>
          </p:cNvPicPr>
          <p:nvPr/>
        </p:nvPicPr>
        <p:blipFill>
          <a:blip r:embed="rId2"/>
          <a:stretch>
            <a:fillRect/>
          </a:stretch>
        </p:blipFill>
        <p:spPr>
          <a:xfrm>
            <a:off x="198262" y="1201407"/>
            <a:ext cx="5804374" cy="4561417"/>
          </a:xfrm>
          <a:prstGeom prst="rect">
            <a:avLst/>
          </a:prstGeom>
        </p:spPr>
      </p:pic>
      <p:pic>
        <p:nvPicPr>
          <p:cNvPr id="22" name="图片 21">
            <a:extLst>
              <a:ext uri="{FF2B5EF4-FFF2-40B4-BE49-F238E27FC236}">
                <a16:creationId xmlns:a16="http://schemas.microsoft.com/office/drawing/2014/main" id="{1B78D5B8-F4EF-B24B-9405-8A47C424EBBC}"/>
              </a:ext>
            </a:extLst>
          </p:cNvPr>
          <p:cNvPicPr>
            <a:picLocks noChangeAspect="1"/>
          </p:cNvPicPr>
          <p:nvPr/>
        </p:nvPicPr>
        <p:blipFill>
          <a:blip r:embed="rId3"/>
          <a:stretch>
            <a:fillRect/>
          </a:stretch>
        </p:blipFill>
        <p:spPr>
          <a:xfrm>
            <a:off x="5819583" y="1201407"/>
            <a:ext cx="6174155" cy="4750860"/>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0109F4E6-343D-344E-B8F2-199F937EC7EE}"/>
              </a:ext>
            </a:extLst>
          </p:cNvPr>
          <p:cNvPicPr>
            <a:picLocks noChangeAspect="1"/>
          </p:cNvPicPr>
          <p:nvPr/>
        </p:nvPicPr>
        <p:blipFill>
          <a:blip r:embed="rId2"/>
          <a:stretch>
            <a:fillRect/>
          </a:stretch>
        </p:blipFill>
        <p:spPr>
          <a:xfrm>
            <a:off x="134761" y="1447200"/>
            <a:ext cx="4811962" cy="3697111"/>
          </a:xfrm>
          <a:prstGeom prst="rect">
            <a:avLst/>
          </a:prstGeom>
        </p:spPr>
      </p:pic>
      <p:pic>
        <p:nvPicPr>
          <p:cNvPr id="4" name="图片 3">
            <a:extLst>
              <a:ext uri="{FF2B5EF4-FFF2-40B4-BE49-F238E27FC236}">
                <a16:creationId xmlns:a16="http://schemas.microsoft.com/office/drawing/2014/main" id="{565EEC44-DE39-2D40-88C0-2497CDC4E928}"/>
              </a:ext>
            </a:extLst>
          </p:cNvPr>
          <p:cNvPicPr>
            <a:picLocks noChangeAspect="1"/>
          </p:cNvPicPr>
          <p:nvPr/>
        </p:nvPicPr>
        <p:blipFill>
          <a:blip r:embed="rId3"/>
          <a:stretch>
            <a:fillRect/>
          </a:stretch>
        </p:blipFill>
        <p:spPr>
          <a:xfrm>
            <a:off x="4794852" y="1447200"/>
            <a:ext cx="7262387" cy="4772178"/>
          </a:xfrm>
          <a:prstGeom prst="rect">
            <a:avLst/>
          </a:prstGeom>
        </p:spPr>
      </p:pic>
    </p:spTree>
    <p:extLst>
      <p:ext uri="{BB962C8B-B14F-4D97-AF65-F5344CB8AC3E}">
        <p14:creationId xmlns:p14="http://schemas.microsoft.com/office/powerpoint/2010/main" val="27622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DD1F23A0-72B0-5045-A912-9C1FDD00321B}"/>
              </a:ext>
            </a:extLst>
          </p:cNvPr>
          <p:cNvPicPr>
            <a:picLocks noChangeAspect="1"/>
          </p:cNvPicPr>
          <p:nvPr/>
        </p:nvPicPr>
        <p:blipFill>
          <a:blip r:embed="rId2"/>
          <a:stretch>
            <a:fillRect/>
          </a:stretch>
        </p:blipFill>
        <p:spPr>
          <a:xfrm>
            <a:off x="107950" y="1346200"/>
            <a:ext cx="4723695" cy="3623657"/>
          </a:xfrm>
          <a:prstGeom prst="rect">
            <a:avLst/>
          </a:prstGeom>
        </p:spPr>
      </p:pic>
      <p:pic>
        <p:nvPicPr>
          <p:cNvPr id="4" name="图片 3">
            <a:extLst>
              <a:ext uri="{FF2B5EF4-FFF2-40B4-BE49-F238E27FC236}">
                <a16:creationId xmlns:a16="http://schemas.microsoft.com/office/drawing/2014/main" id="{60EF179B-C392-0549-B797-4A447668417E}"/>
              </a:ext>
            </a:extLst>
          </p:cNvPr>
          <p:cNvPicPr>
            <a:picLocks noChangeAspect="1"/>
          </p:cNvPicPr>
          <p:nvPr/>
        </p:nvPicPr>
        <p:blipFill>
          <a:blip r:embed="rId3"/>
          <a:stretch>
            <a:fillRect/>
          </a:stretch>
        </p:blipFill>
        <p:spPr>
          <a:xfrm>
            <a:off x="4650086" y="1346200"/>
            <a:ext cx="7433964" cy="4829877"/>
          </a:xfrm>
          <a:prstGeom prst="rect">
            <a:avLst/>
          </a:prstGeom>
        </p:spPr>
      </p:pic>
    </p:spTree>
    <p:extLst>
      <p:ext uri="{BB962C8B-B14F-4D97-AF65-F5344CB8AC3E}">
        <p14:creationId xmlns:p14="http://schemas.microsoft.com/office/powerpoint/2010/main" val="2594026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AD0E02E1-F510-9D4A-970C-3E14E5BBC532}"/>
              </a:ext>
            </a:extLst>
          </p:cNvPr>
          <p:cNvPicPr>
            <a:picLocks noChangeAspect="1"/>
          </p:cNvPicPr>
          <p:nvPr/>
        </p:nvPicPr>
        <p:blipFill>
          <a:blip r:embed="rId2"/>
          <a:stretch>
            <a:fillRect/>
          </a:stretch>
        </p:blipFill>
        <p:spPr>
          <a:xfrm>
            <a:off x="128874" y="1386739"/>
            <a:ext cx="4645135" cy="3633324"/>
          </a:xfrm>
          <a:prstGeom prst="rect">
            <a:avLst/>
          </a:prstGeom>
        </p:spPr>
      </p:pic>
      <p:pic>
        <p:nvPicPr>
          <p:cNvPr id="4" name="图片 3">
            <a:extLst>
              <a:ext uri="{FF2B5EF4-FFF2-40B4-BE49-F238E27FC236}">
                <a16:creationId xmlns:a16="http://schemas.microsoft.com/office/drawing/2014/main" id="{4487CD29-1F1F-204F-A832-5C4F713C17C7}"/>
              </a:ext>
            </a:extLst>
          </p:cNvPr>
          <p:cNvPicPr>
            <a:picLocks noChangeAspect="1"/>
          </p:cNvPicPr>
          <p:nvPr/>
        </p:nvPicPr>
        <p:blipFill>
          <a:blip r:embed="rId3"/>
          <a:stretch>
            <a:fillRect/>
          </a:stretch>
        </p:blipFill>
        <p:spPr>
          <a:xfrm>
            <a:off x="4634473" y="1386739"/>
            <a:ext cx="7428653" cy="4805216"/>
          </a:xfrm>
          <a:prstGeom prst="rect">
            <a:avLst/>
          </a:prstGeom>
        </p:spPr>
      </p:pic>
    </p:spTree>
    <p:extLst>
      <p:ext uri="{BB962C8B-B14F-4D97-AF65-F5344CB8AC3E}">
        <p14:creationId xmlns:p14="http://schemas.microsoft.com/office/powerpoint/2010/main" val="214488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C7BAEDAD-DD2D-854A-8EE4-B1B46CEAD88C}"/>
              </a:ext>
            </a:extLst>
          </p:cNvPr>
          <p:cNvPicPr>
            <a:picLocks noChangeAspect="1"/>
          </p:cNvPicPr>
          <p:nvPr/>
        </p:nvPicPr>
        <p:blipFill>
          <a:blip r:embed="rId2"/>
          <a:stretch>
            <a:fillRect/>
          </a:stretch>
        </p:blipFill>
        <p:spPr>
          <a:xfrm>
            <a:off x="229306" y="1298220"/>
            <a:ext cx="4466872" cy="4026880"/>
          </a:xfrm>
          <a:prstGeom prst="rect">
            <a:avLst/>
          </a:prstGeom>
        </p:spPr>
      </p:pic>
      <p:pic>
        <p:nvPicPr>
          <p:cNvPr id="4" name="图片 3">
            <a:extLst>
              <a:ext uri="{FF2B5EF4-FFF2-40B4-BE49-F238E27FC236}">
                <a16:creationId xmlns:a16="http://schemas.microsoft.com/office/drawing/2014/main" id="{91214BA5-8588-D841-88AC-B3958D244507}"/>
              </a:ext>
            </a:extLst>
          </p:cNvPr>
          <p:cNvPicPr>
            <a:picLocks noChangeAspect="1"/>
          </p:cNvPicPr>
          <p:nvPr/>
        </p:nvPicPr>
        <p:blipFill>
          <a:blip r:embed="rId3"/>
          <a:stretch>
            <a:fillRect/>
          </a:stretch>
        </p:blipFill>
        <p:spPr>
          <a:xfrm>
            <a:off x="4573055" y="1298220"/>
            <a:ext cx="7539287" cy="4953611"/>
          </a:xfrm>
          <a:prstGeom prst="rect">
            <a:avLst/>
          </a:prstGeom>
        </p:spPr>
      </p:pic>
    </p:spTree>
    <p:extLst>
      <p:ext uri="{BB962C8B-B14F-4D97-AF65-F5344CB8AC3E}">
        <p14:creationId xmlns:p14="http://schemas.microsoft.com/office/powerpoint/2010/main" val="1981616753"/>
      </p:ext>
    </p:extLst>
  </p:cSld>
  <p:clrMapOvr>
    <a:masterClrMapping/>
  </p:clrMapOvr>
</p:sld>
</file>

<file path=ppt/theme/theme1.xml><?xml version="1.0" encoding="utf-8"?>
<a:theme xmlns:a="http://schemas.openxmlformats.org/drawingml/2006/main" name="Office 主题​​">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 id="{76CE8EB5-0C57-445C-B01F-9FF52F8BA9BC}" vid="{B6DAA224-DD69-4568-B57B-48E7A9C5BE1B}"/>
    </a:ext>
  </a:extLst>
</a:theme>
</file>

<file path=ppt/theme/theme2.xml><?xml version="1.0" encoding="utf-8"?>
<a:theme xmlns:a="http://schemas.openxmlformats.org/drawingml/2006/main" name="1_OfficePLUS">
  <a:themeElements>
    <a:clrScheme name="沉稳红模板配色">
      <a:dk1>
        <a:sysClr val="windowText" lastClr="000000"/>
      </a:dk1>
      <a:lt1>
        <a:sysClr val="window" lastClr="FFFFFF"/>
      </a:lt1>
      <a:dk2>
        <a:srgbClr val="696464"/>
      </a:dk2>
      <a:lt2>
        <a:srgbClr val="E9E5DC"/>
      </a:lt2>
      <a:accent1>
        <a:srgbClr val="C00000"/>
      </a:accent1>
      <a:accent2>
        <a:srgbClr val="9A0000"/>
      </a:accent2>
      <a:accent3>
        <a:srgbClr val="A28E6A"/>
      </a:accent3>
      <a:accent4>
        <a:srgbClr val="956251"/>
      </a:accent4>
      <a:accent5>
        <a:srgbClr val="918485"/>
      </a:accent5>
      <a:accent6>
        <a:srgbClr val="855D5D"/>
      </a:accent6>
      <a:hlink>
        <a:srgbClr val="CC9900"/>
      </a:hlink>
      <a:folHlink>
        <a:srgbClr val="96A9A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03902022-5f07-415b-99da-02f7a843c2d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4D520B0621022B4CA37193CEB4BD4006" ma:contentTypeVersion="13" ma:contentTypeDescription="新建文档。" ma:contentTypeScope="" ma:versionID="70bddc0927d8e252f617fb4201fa0890">
  <xsd:schema xmlns:xsd="http://www.w3.org/2001/XMLSchema" xmlns:xs="http://www.w3.org/2001/XMLSchema" xmlns:p="http://schemas.microsoft.com/office/2006/metadata/properties" xmlns:ns2="45e91f00-0250-4a60-970e-f6ee534b485a" xmlns:ns3="03902022-5f07-415b-99da-02f7a843c2d0" targetNamespace="http://schemas.microsoft.com/office/2006/metadata/properties" ma:root="true" ma:fieldsID="caccd20f85bbeebe29786e0e2215112a" ns2:_="" ns3:_="">
    <xsd:import namespace="45e91f00-0250-4a60-970e-f6ee534b485a"/>
    <xsd:import namespace="03902022-5f07-415b-99da-02f7a843c2d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e91f00-0250-4a60-970e-f6ee534b485a"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LastSharedByUser" ma:index="10" nillable="true" ma:displayName="上次共享用户" ma:description="" ma:internalName="LastSharedByUser" ma:readOnly="true">
      <xsd:simpleType>
        <xsd:restriction base="dms:Note">
          <xsd:maxLength value="255"/>
        </xsd:restriction>
      </xsd:simpleType>
    </xsd:element>
    <xsd:element name="LastSharedByTime" ma:index="11" nillable="true" ma:displayName="上次共享时间"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3902022-5f07-415b-99da-02f7a843c2d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A1A72F-8D9B-43C2-9EF9-F1EF7B91BE5A}">
  <ds:schemaRef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03902022-5f07-415b-99da-02f7a843c2d0"/>
  </ds:schemaRefs>
</ds:datastoreItem>
</file>

<file path=customXml/itemProps2.xml><?xml version="1.0" encoding="utf-8"?>
<ds:datastoreItem xmlns:ds="http://schemas.openxmlformats.org/officeDocument/2006/customXml" ds:itemID="{8D349276-D03C-4504-A5DA-3C2BED60D320}">
  <ds:schemaRefs>
    <ds:schemaRef ds:uri="http://schemas.microsoft.com/sharepoint/v3/contenttype/forms"/>
  </ds:schemaRefs>
</ds:datastoreItem>
</file>

<file path=customXml/itemProps3.xml><?xml version="1.0" encoding="utf-8"?>
<ds:datastoreItem xmlns:ds="http://schemas.openxmlformats.org/officeDocument/2006/customXml" ds:itemID="{12D5DCC7-C0D2-407F-92A6-510D60B1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e91f00-0250-4a60-970e-f6ee534b485a"/>
    <ds:schemaRef ds:uri="03902022-5f07-415b-99da-02f7a843c2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TF44613219</Template>
  <TotalTime>0</TotalTime>
  <Words>394</Words>
  <Application>Microsoft Macintosh PowerPoint</Application>
  <PresentationFormat>宽屏</PresentationFormat>
  <Paragraphs>61</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Arial</vt:lpstr>
      <vt:lpstr>Calibri</vt:lpstr>
      <vt:lpstr>Calibri Light</vt:lpstr>
      <vt:lpstr>Century Gothic</vt:lpstr>
      <vt:lpstr>Rockwell</vt:lpstr>
      <vt:lpstr>Segoe UI Light</vt:lpstr>
      <vt:lpstr>Times New Roman</vt:lpstr>
      <vt:lpstr>Office 主题​​</vt:lpstr>
      <vt:lpstr>1_OfficePLUS</vt:lpstr>
      <vt:lpstr>Job Creation in the U.S. </vt:lpstr>
      <vt:lpstr>Background</vt:lpstr>
      <vt:lpstr>Paper Introduction</vt:lpstr>
      <vt:lpstr>Paper Identification</vt:lpstr>
      <vt:lpstr>Paper Identification</vt:lpstr>
      <vt:lpstr>Paper Identification</vt:lpstr>
      <vt:lpstr>Paper Identification</vt:lpstr>
      <vt:lpstr>Paper Identification</vt:lpstr>
      <vt:lpstr>Paper Identification</vt:lpstr>
      <vt:lpstr>Paper Identification</vt:lpstr>
      <vt:lpstr>Paper Identification</vt:lpstr>
      <vt:lpstr>Data Analysis Expansion</vt:lpstr>
      <vt:lpstr>Hypotheses</vt:lpstr>
      <vt:lpstr>Hypothesis 1</vt:lpstr>
      <vt:lpstr>Hypothesis 2</vt:lpstr>
      <vt:lpstr>Hypothesis 3</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2019-08-23T06:07:12Z</dcterms:created>
  <dcterms:modified xsi:type="dcterms:W3CDTF">2021-12-03T04:56:23Z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0x0101004D520B0621022B4CA37193CEB4BD4006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t-weiszh@microsoft.com</vt:lpwstr>
  </property>
  <property fmtid="{D5CDD505-2E9C-101B-9397-08002B2CF9AE}" pid="6" name="MSIP_Label_f42aa342-8706-4288-bd11-ebb85995028c_SetDate">
    <vt:lpwstr>2019-08-23T06:16:26.3819346Z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9d35acc3-c8ea-4c3f-9f72-f8e82841fab0</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